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8" r:id="rId12"/>
    <p:sldId id="267" r:id="rId13"/>
    <p:sldId id="269" r:id="rId14"/>
    <p:sldId id="284" r:id="rId15"/>
    <p:sldId id="271" r:id="rId16"/>
    <p:sldId id="273" r:id="rId17"/>
    <p:sldId id="282" r:id="rId18"/>
    <p:sldId id="287" r:id="rId19"/>
    <p:sldId id="288" r:id="rId20"/>
    <p:sldId id="270" r:id="rId21"/>
    <p:sldId id="291" r:id="rId22"/>
    <p:sldId id="289" r:id="rId23"/>
    <p:sldId id="292" r:id="rId24"/>
    <p:sldId id="272" r:id="rId25"/>
    <p:sldId id="285" r:id="rId26"/>
    <p:sldId id="274" r:id="rId27"/>
    <p:sldId id="275" r:id="rId28"/>
    <p:sldId id="283" r:id="rId29"/>
    <p:sldId id="276" r:id="rId30"/>
    <p:sldId id="286" r:id="rId31"/>
    <p:sldId id="277" r:id="rId32"/>
    <p:sldId id="278" r:id="rId33"/>
    <p:sldId id="281" r:id="rId34"/>
    <p:sldId id="290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8"/>
    <p:restoredTop sz="94658"/>
  </p:normalViewPr>
  <p:slideViewPr>
    <p:cSldViewPr snapToGrid="0">
      <p:cViewPr varScale="1">
        <p:scale>
          <a:sx n="99" d="100"/>
          <a:sy n="99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verse.harvard.edu/dataset.xhtml?persistentId=doi:10.7910/DVN/HG7NV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688D-5600-11D3-15AB-A90F4053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0" y="1964267"/>
            <a:ext cx="7807325" cy="2421464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Project Phase1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CCD92-429F-C0C4-43A2-68208B23EC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Jayashree Johnson</a:t>
            </a:r>
          </a:p>
        </p:txBody>
      </p:sp>
    </p:spTree>
    <p:extLst>
      <p:ext uri="{BB962C8B-B14F-4D97-AF65-F5344CB8AC3E}">
        <p14:creationId xmlns:p14="http://schemas.microsoft.com/office/powerpoint/2010/main" val="292780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91434-DF83-BC2A-1E4C-7AC279F8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9954" y="1676590"/>
            <a:ext cx="8868478" cy="1002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A5470-8A5F-7B8E-B1AF-12143AF8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954" y="3300109"/>
            <a:ext cx="8585056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C3480-518B-F9F2-4E95-7697B84C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9954" y="4926822"/>
            <a:ext cx="9313500" cy="1234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AD88C-CDF8-67CE-C2F3-70C691472206}"/>
              </a:ext>
            </a:extLst>
          </p:cNvPr>
          <p:cNvSpPr txBox="1"/>
          <p:nvPr/>
        </p:nvSpPr>
        <p:spPr>
          <a:xfrm>
            <a:off x="459954" y="218941"/>
            <a:ext cx="901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Loading HDFS Data into Hive Tables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0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6AD2A-83C5-CAA9-8AC4-02A9AFC9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2063" y="707886"/>
            <a:ext cx="10051257" cy="6126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53B81-4B90-923F-592E-54A599706670}"/>
              </a:ext>
            </a:extLst>
          </p:cNvPr>
          <p:cNvSpPr txBox="1"/>
          <p:nvPr/>
        </p:nvSpPr>
        <p:spPr>
          <a:xfrm>
            <a:off x="399070" y="0"/>
            <a:ext cx="12067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Preview of Hive Table: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jayashree_2003</a:t>
            </a:r>
          </a:p>
        </p:txBody>
      </p:sp>
    </p:spTree>
    <p:extLst>
      <p:ext uri="{BB962C8B-B14F-4D97-AF65-F5344CB8AC3E}">
        <p14:creationId xmlns:p14="http://schemas.microsoft.com/office/powerpoint/2010/main" val="29302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030E-7A6A-72FB-6C75-99E0A34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07323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1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 3 Origin </a:t>
            </a:r>
            <a:r>
              <a:rPr lang="en-US" sz="31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1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irports with Highest </a:t>
            </a:r>
            <a:r>
              <a:rPr lang="en-US" sz="31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1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elay (2003)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CAEF4F-7DBE-4E3B-B3FB-962FC1D1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000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72F8C5-9815-3CE4-D0CE-2976061F0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903857"/>
            <a:ext cx="5147730" cy="4606413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Year,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Origin,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ROUND(SUM(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ArrivalDelay_Hours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ROUND(SUM(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DepartureDelay_Hours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ROUND(SUM(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jayashree_2003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Cancelled = 0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Year, Origin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3;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2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E83FE-E130-EB89-AB3C-64697C86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213" y="228600"/>
            <a:ext cx="1024965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6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63562-A541-F3DB-3FBC-97736940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7596AFE-923D-0A87-C6E7-08965D5E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EB55378-5D31-D0A9-A31B-EC61D1054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8CC87-3FA0-6071-E277-9D394A04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25" y="258232"/>
            <a:ext cx="2590799" cy="49953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 Results</a:t>
            </a:r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3837C1D2-F039-52D1-D4A3-A3155FC18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59722"/>
              </p:ext>
            </p:extLst>
          </p:nvPr>
        </p:nvGraphicFramePr>
        <p:xfrm>
          <a:off x="4404574" y="1352282"/>
          <a:ext cx="7340956" cy="38121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02645">
                  <a:extLst>
                    <a:ext uri="{9D8B030D-6E8A-4147-A177-3AD203B41FA5}">
                      <a16:colId xmlns:a16="http://schemas.microsoft.com/office/drawing/2014/main" val="4111486879"/>
                    </a:ext>
                  </a:extLst>
                </a:gridCol>
                <a:gridCol w="2128460">
                  <a:extLst>
                    <a:ext uri="{9D8B030D-6E8A-4147-A177-3AD203B41FA5}">
                      <a16:colId xmlns:a16="http://schemas.microsoft.com/office/drawing/2014/main" val="1638755801"/>
                    </a:ext>
                  </a:extLst>
                </a:gridCol>
                <a:gridCol w="1412107">
                  <a:extLst>
                    <a:ext uri="{9D8B030D-6E8A-4147-A177-3AD203B41FA5}">
                      <a16:colId xmlns:a16="http://schemas.microsoft.com/office/drawing/2014/main" val="1599154080"/>
                    </a:ext>
                  </a:extLst>
                </a:gridCol>
                <a:gridCol w="1506828">
                  <a:extLst>
                    <a:ext uri="{9D8B030D-6E8A-4147-A177-3AD203B41FA5}">
                      <a16:colId xmlns:a16="http://schemas.microsoft.com/office/drawing/2014/main" val="179452939"/>
                    </a:ext>
                  </a:extLst>
                </a:gridCol>
                <a:gridCol w="1390916">
                  <a:extLst>
                    <a:ext uri="{9D8B030D-6E8A-4147-A177-3AD203B41FA5}">
                      <a16:colId xmlns:a16="http://schemas.microsoft.com/office/drawing/2014/main" val="341791871"/>
                    </a:ext>
                  </a:extLst>
                </a:gridCol>
              </a:tblGrid>
              <a:tr h="111366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Origin Airport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Arrival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Departure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Total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03164"/>
                  </a:ext>
                </a:extLst>
              </a:tr>
              <a:tr h="1113660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Hartsfield–Jackson Atlanta (ATL)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48,516.05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49284.78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97659.98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05454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Chicago O’Hare (ORD)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44054.02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52539.53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96384.83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34820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Dallas Fort Worth (DFW)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19737.68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31459.80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51084.40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05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8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8AC8-B960-5969-BB26-F64720F7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537599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8232-865E-2AC2-5041-472DDFE8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87932"/>
            <a:ext cx="4650568" cy="4596580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 – Origin Airports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ATL (Atlanta) had the highest total delay (97,659.98 hours), followed closely by ORD (Chicago O’Hare) with 96,384.83 hours.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delays were nearly evenly split between arrival and departure.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DFW (Dallas Fort Worth), while third, had significantly less delay overall.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that major hubs like ATL and ORD are more prone to high traffic and systemic delays.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7" name="Picture 6" descr="A graph of a flight delay trend&#10;&#10;AI-generated content may be incorrect.">
            <a:extLst>
              <a:ext uri="{FF2B5EF4-FFF2-40B4-BE49-F238E27FC236}">
                <a16:creationId xmlns:a16="http://schemas.microsoft.com/office/drawing/2014/main" id="{0F20C4BD-91A3-1365-0E1B-A6A86F7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481109"/>
            <a:ext cx="6095593" cy="37335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10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of a flight delay&#10;&#10;AI-generated content may be incorrect.">
            <a:extLst>
              <a:ext uri="{FF2B5EF4-FFF2-40B4-BE49-F238E27FC236}">
                <a16:creationId xmlns:a16="http://schemas.microsoft.com/office/drawing/2014/main" id="{A99F3102-2675-C826-2478-BD831FAC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" y="2684462"/>
            <a:ext cx="5139760" cy="2834640"/>
          </a:xfrm>
          <a:prstGeom prst="rect">
            <a:avLst/>
          </a:prstGeom>
        </p:spPr>
      </p:pic>
      <p:pic>
        <p:nvPicPr>
          <p:cNvPr id="3" name="Picture 2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F969FDBC-8CC9-2E2B-52AA-F975407C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214" y="2090102"/>
            <a:ext cx="6237774" cy="402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FE2C2-1FDE-C4D0-810D-9A869DD71E41}"/>
              </a:ext>
            </a:extLst>
          </p:cNvPr>
          <p:cNvSpPr txBox="1"/>
          <p:nvPr/>
        </p:nvSpPr>
        <p:spPr>
          <a:xfrm>
            <a:off x="1146048" y="731520"/>
            <a:ext cx="9680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 3 Origin </a:t>
            </a:r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irports with Highest </a:t>
            </a:r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elay (2003)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283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C9035AE-D2C0-5F45-C864-63AD9940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10" y="1139780"/>
            <a:ext cx="9247979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66BAF-9F61-2267-E532-DA3A0D2D633A}"/>
              </a:ext>
            </a:extLst>
          </p:cNvPr>
          <p:cNvSpPr txBox="1"/>
          <p:nvPr/>
        </p:nvSpPr>
        <p:spPr>
          <a:xfrm>
            <a:off x="425002" y="231820"/>
            <a:ext cx="11900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Arrival, Departure &amp; Combined Delays Visualized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7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7F04-E9CD-174E-ED12-8CB57483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04" y="403538"/>
            <a:ext cx="5915696" cy="1456267"/>
          </a:xfrm>
        </p:spPr>
        <p:txBody>
          <a:bodyPr>
            <a:noAutofit/>
          </a:bodyPr>
          <a:lstStyle/>
          <a:p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 3 Destination </a:t>
            </a:r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irports with Highest  </a:t>
            </a:r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4000" b="1" u="none" strike="noStrike" cap="non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elay (2003)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1B46E9-15B0-A15C-D61A-5620D41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471593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Year,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Dest,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ROUND(SUM(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ArrivalDelay_Hours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ROUND(SUM(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DepartureDelay_Hours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ROUND(SUM(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endParaRPr lang="en-US" sz="2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FROM jayashree_2003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WHERE Cancelled = 0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GROUP BY Year, Dest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ORDER BY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LIMIT 3;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4AD141-2B81-D988-2408-2B4862D1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61" y="0"/>
            <a:ext cx="537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and red lines&#10;&#10;AI-generated content may be incorrect.">
            <a:extLst>
              <a:ext uri="{FF2B5EF4-FFF2-40B4-BE49-F238E27FC236}">
                <a16:creationId xmlns:a16="http://schemas.microsoft.com/office/drawing/2014/main" id="{72A1C540-6F24-6629-44FC-9CC83F2C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170"/>
            <a:ext cx="12194764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9213-DE23-E2F2-16DF-3B26452E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Delay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D9D9-D4D4-D55E-5B0C-7A195D44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07862"/>
            <a:ext cx="10131425" cy="4182533"/>
          </a:xfrm>
        </p:spPr>
        <p:txBody>
          <a:bodyPr/>
          <a:lstStyle/>
          <a:p>
            <a: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1: Top Airports with Highest Delays 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Analyzed flight delay data to determine the top 3 airports with the most total arrival delay hours.</a:t>
            </a:r>
          </a:p>
          <a:p>
            <a: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2: Most Delayed Carriers 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Used airline-level data to calculate total delay hours and identify which carriers had the most cumulative delays.</a:t>
            </a:r>
          </a:p>
          <a:p>
            <a: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3: Delay Type Comparison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ompared total arrival vs departure delays to classify if a location experiences more delay at arrival or departure.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</a:t>
            </a:r>
            <a:r>
              <a:rPr lang="en-US" sz="2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ompared total arrival vs departure delays to classify if a location experiences more delay at arrival or departure.</a:t>
            </a:r>
          </a:p>
          <a:p>
            <a:endParaRPr lang="en-US" sz="240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18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C65AB-A2BF-3137-732D-C1142A3B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41" y="4503169"/>
            <a:ext cx="2590799" cy="199851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 Results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5F67ADB-CF2B-483F-AA84-FB501CD78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627708"/>
              </p:ext>
            </p:extLst>
          </p:nvPr>
        </p:nvGraphicFramePr>
        <p:xfrm>
          <a:off x="5385904" y="1559770"/>
          <a:ext cx="6838679" cy="394265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39839">
                  <a:extLst>
                    <a:ext uri="{9D8B030D-6E8A-4147-A177-3AD203B41FA5}">
                      <a16:colId xmlns:a16="http://schemas.microsoft.com/office/drawing/2014/main" val="4111486879"/>
                    </a:ext>
                  </a:extLst>
                </a:gridCol>
                <a:gridCol w="1983874">
                  <a:extLst>
                    <a:ext uri="{9D8B030D-6E8A-4147-A177-3AD203B41FA5}">
                      <a16:colId xmlns:a16="http://schemas.microsoft.com/office/drawing/2014/main" val="1638755801"/>
                    </a:ext>
                  </a:extLst>
                </a:gridCol>
                <a:gridCol w="1303491">
                  <a:extLst>
                    <a:ext uri="{9D8B030D-6E8A-4147-A177-3AD203B41FA5}">
                      <a16:colId xmlns:a16="http://schemas.microsoft.com/office/drawing/2014/main" val="1599154080"/>
                    </a:ext>
                  </a:extLst>
                </a:gridCol>
                <a:gridCol w="1415727">
                  <a:extLst>
                    <a:ext uri="{9D8B030D-6E8A-4147-A177-3AD203B41FA5}">
                      <a16:colId xmlns:a16="http://schemas.microsoft.com/office/drawing/2014/main" val="179452939"/>
                    </a:ext>
                  </a:extLst>
                </a:gridCol>
                <a:gridCol w="1295748">
                  <a:extLst>
                    <a:ext uri="{9D8B030D-6E8A-4147-A177-3AD203B41FA5}">
                      <a16:colId xmlns:a16="http://schemas.microsoft.com/office/drawing/2014/main" val="341791871"/>
                    </a:ext>
                  </a:extLst>
                </a:gridCol>
              </a:tblGrid>
              <a:tr h="1058946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Destination Airport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Arrival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Departure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Total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03164"/>
                  </a:ext>
                </a:extLst>
              </a:tr>
              <a:tr h="1058946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Chicago O’Hare (ORD) 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43,166.68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42,091.32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85,030.28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05454"/>
                  </a:ext>
                </a:extLst>
              </a:tr>
              <a:tr h="867557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Hartsfield–Jackson Atlanta (ATL)</a:t>
                      </a:r>
                    </a:p>
                    <a:p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31,986.42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35,674.85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67,539.20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34820"/>
                  </a:ext>
                </a:extLst>
              </a:tr>
              <a:tr h="753482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Newark International (EWR)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23,439.00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21,770.07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45,108.02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054412"/>
                  </a:ext>
                </a:extLst>
              </a:tr>
            </a:tbl>
          </a:graphicData>
        </a:graphic>
      </p:graphicFrame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BDF43FE8-0B6A-C077-D20A-A86EB8E3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407"/>
            <a:ext cx="5408351" cy="33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9EC5-40CF-B4C5-7196-D6D0085E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1A70-E2F0-A67B-98D1-64A55AC54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 – Destination Airports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a destination, ORD  topped the list with 85,030.28 hours of delay, confirming its critical congestion point role.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ATL and EWR (Newark) followed, showing that both origin and destination status contribute to delay magnitude.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Airports like EWR may face infrastructure limitations and weather-related issues.</a:t>
            </a:r>
          </a:p>
          <a:p>
            <a:endParaRPr lang="en-US" dirty="0"/>
          </a:p>
        </p:txBody>
      </p:sp>
      <p:pic>
        <p:nvPicPr>
          <p:cNvPr id="11" name="Picture 10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6D777869-816C-A752-9621-151C7201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160379"/>
            <a:ext cx="5447070" cy="42078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316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3" name="Picture 615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Output image">
            <a:extLst>
              <a:ext uri="{FF2B5EF4-FFF2-40B4-BE49-F238E27FC236}">
                <a16:creationId xmlns:a16="http://schemas.microsoft.com/office/drawing/2014/main" id="{983B15B5-1C8A-F21B-7375-ED3A1761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4580" y="800007"/>
            <a:ext cx="8788485" cy="52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6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Output image">
            <a:extLst>
              <a:ext uri="{FF2B5EF4-FFF2-40B4-BE49-F238E27FC236}">
                <a16:creationId xmlns:a16="http://schemas.microsoft.com/office/drawing/2014/main" id="{6B9E5669-2AA5-E1AF-5323-927270D7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0"/>
            <a:ext cx="11437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7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D7B5-6E31-CBD2-F43C-D6788C4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102550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  <a:b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three carriers with the highest delay time (in hours) in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2003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E5AD1D-01BD-21D6-3C3F-9B973B98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49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E5B8-97BA-DDF0-22D3-6DF7975EA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416676"/>
            <a:ext cx="4008515" cy="5441323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Year,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       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UniqueCarrier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        ROUND(SUM(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ArrivalDelay_Hours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        ROUND(SUM(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DepartureDelay_Hours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        ROUND(SUM(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 FROM jayashree_2003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 WHERE Cancelled = 0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 GROUP BY Year,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UniqueCarrier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 ORDER BY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TotalDelay_Hours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&gt; LIMIT 3;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7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D64D1A-6B66-5E1B-8D38-A417019E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4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4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E2EF92-B372-2099-6360-9F8E15818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89" y="457200"/>
            <a:ext cx="4487574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spcAft>
                <a:spcPts val="1000"/>
              </a:spcAft>
              <a:buClr>
                <a:schemeClr val="tx1"/>
              </a:buClr>
              <a:buSzPct val="100000"/>
              <a:tabLst/>
            </a:pPr>
            <a:r>
              <a:rPr kumimoji="0" lang="en-US" altLang="en-US" sz="4000" b="1" u="none" strike="noStrik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CASE 2 RESULTS</a:t>
            </a:r>
          </a:p>
          <a:p>
            <a:pPr marL="0" marR="0" lvl="0" indent="0" fontAlgn="base">
              <a:spcAft>
                <a:spcPts val="1000"/>
              </a:spcAft>
              <a:buClr>
                <a:schemeClr val="tx1"/>
              </a:buClr>
              <a:buSzPct val="100000"/>
              <a:tabLst/>
            </a:pPr>
            <a:endParaRPr kumimoji="0" lang="en-US" altLang="en-US" sz="4000" b="1" u="none" strike="noStrike" normalizeH="0" baseline="0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e chart with numbers and a few percentages&#10;&#10;AI-generated content may be incorrect.">
            <a:extLst>
              <a:ext uri="{FF2B5EF4-FFF2-40B4-BE49-F238E27FC236}">
                <a16:creationId xmlns:a16="http://schemas.microsoft.com/office/drawing/2014/main" id="{587CC06A-1BC7-1726-F58F-7FCD03D0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004"/>
            <a:ext cx="5414486" cy="3419796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D2E14E3-6434-97F7-B443-323689EB65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629717"/>
              </p:ext>
            </p:extLst>
          </p:nvPr>
        </p:nvGraphicFramePr>
        <p:xfrm>
          <a:off x="5414486" y="1184857"/>
          <a:ext cx="6774339" cy="38379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7371">
                  <a:extLst>
                    <a:ext uri="{9D8B030D-6E8A-4147-A177-3AD203B41FA5}">
                      <a16:colId xmlns:a16="http://schemas.microsoft.com/office/drawing/2014/main" val="4111486879"/>
                    </a:ext>
                  </a:extLst>
                </a:gridCol>
                <a:gridCol w="1705550">
                  <a:extLst>
                    <a:ext uri="{9D8B030D-6E8A-4147-A177-3AD203B41FA5}">
                      <a16:colId xmlns:a16="http://schemas.microsoft.com/office/drawing/2014/main" val="1638755801"/>
                    </a:ext>
                  </a:extLst>
                </a:gridCol>
                <a:gridCol w="1505322">
                  <a:extLst>
                    <a:ext uri="{9D8B030D-6E8A-4147-A177-3AD203B41FA5}">
                      <a16:colId xmlns:a16="http://schemas.microsoft.com/office/drawing/2014/main" val="1599154080"/>
                    </a:ext>
                  </a:extLst>
                </a:gridCol>
                <a:gridCol w="1525943">
                  <a:extLst>
                    <a:ext uri="{9D8B030D-6E8A-4147-A177-3AD203B41FA5}">
                      <a16:colId xmlns:a16="http://schemas.microsoft.com/office/drawing/2014/main" val="179452939"/>
                    </a:ext>
                  </a:extLst>
                </a:gridCol>
                <a:gridCol w="1300153">
                  <a:extLst>
                    <a:ext uri="{9D8B030D-6E8A-4147-A177-3AD203B41FA5}">
                      <a16:colId xmlns:a16="http://schemas.microsoft.com/office/drawing/2014/main" val="341791871"/>
                    </a:ext>
                  </a:extLst>
                </a:gridCol>
              </a:tblGrid>
              <a:tr h="1008058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Carrier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Arrival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Departure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Total Delay (Hrs)</a:t>
                      </a:r>
                      <a:endParaRPr lang="en-US" sz="1800">
                        <a:solidFill>
                          <a:schemeClr val="bg1"/>
                        </a:solidFill>
                      </a:endParaRPr>
                    </a:p>
                  </a:txBody>
                  <a:tcPr marL="89422" marR="89422" marT="44711" marB="4471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03164"/>
                  </a:ext>
                </a:extLst>
              </a:tr>
              <a:tr h="944244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Southwest Airlines Co. (WN)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32,582.58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106,001.62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137,619.12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05454"/>
                  </a:ext>
                </a:extLst>
              </a:tr>
              <a:tr h="942801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Airlines Inc. (AA)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39,480.57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57,663.52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96,575.92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34820"/>
                  </a:ext>
                </a:extLst>
              </a:tr>
              <a:tr h="942801">
                <a:tc>
                  <a:txBody>
                    <a:bodyPr/>
                    <a:lstStyle/>
                    <a:p>
                      <a:r>
                        <a:rPr lang="en-US" sz="1800"/>
                        <a:t>2003</a:t>
                      </a:r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 Air Lines Inc. (DL)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41,932.92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49,656.03</a:t>
                      </a:r>
                      <a:endParaRPr lang="en-US" sz="1800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91,245.80</a:t>
                      </a:r>
                      <a:endParaRPr lang="en-US" sz="1800" b="1" dirty="0"/>
                    </a:p>
                  </a:txBody>
                  <a:tcPr marL="89422" marR="89422" marT="44711" marB="447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05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31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E717-D8E0-0198-5F4C-9E99CB02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306" y="328465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en-US" altLang="en-US" sz="2000" b="1" u="none" strike="noStrik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TOP 3 CARRIERS BY TOTAL DELAY (IN HOURS)</a:t>
            </a:r>
            <a:br>
              <a:rPr kumimoji="0" lang="en-US" altLang="en-US" sz="2000" b="1" u="none" strike="noStrike" normalizeH="0" baseline="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/>
          </a:p>
        </p:txBody>
      </p:sp>
      <p:pic>
        <p:nvPicPr>
          <p:cNvPr id="5" name="Picture 4" descr="A graph of a number of carriers&#10;&#10;AI-generated content may be incorrect.">
            <a:extLst>
              <a:ext uri="{FF2B5EF4-FFF2-40B4-BE49-F238E27FC236}">
                <a16:creationId xmlns:a16="http://schemas.microsoft.com/office/drawing/2014/main" id="{28F275F1-4185-FBD1-21BF-CAB3383C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" y="328465"/>
            <a:ext cx="4400121" cy="292608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 descr="Output image">
            <a:extLst>
              <a:ext uri="{FF2B5EF4-FFF2-40B4-BE49-F238E27FC236}">
                <a16:creationId xmlns:a16="http://schemas.microsoft.com/office/drawing/2014/main" id="{E1B89717-112F-9933-7DA0-8C42D593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833" y="3254545"/>
            <a:ext cx="5968473" cy="3566160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E8CC-0544-F041-7FA5-5CBB27F2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436" y="1214788"/>
            <a:ext cx="4099947" cy="531474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2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Southwest Airlines (WN) had the highest total delay (137,619.12 hours), with the majority being departure delay(106,001.62 hours).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points to operational or scheduling inefficiencies despite Southwest’s fast turnaround reputation.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Airlines (AA) and Delta (DL) followed, with more balanced arrival/departure delays.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indicate that high-volume carriers with hub operations in major airports face compounding delays.</a:t>
            </a:r>
          </a:p>
        </p:txBody>
      </p:sp>
    </p:spTree>
    <p:extLst>
      <p:ext uri="{BB962C8B-B14F-4D97-AF65-F5344CB8AC3E}">
        <p14:creationId xmlns:p14="http://schemas.microsoft.com/office/powerpoint/2010/main" val="93506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carriers&#10;&#10;AI-generated content may be incorrect.">
            <a:extLst>
              <a:ext uri="{FF2B5EF4-FFF2-40B4-BE49-F238E27FC236}">
                <a16:creationId xmlns:a16="http://schemas.microsoft.com/office/drawing/2014/main" id="{84F3EBDD-E82A-1181-150B-E7164A8F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83" r="1" b="3348"/>
          <a:stretch/>
        </p:blipFill>
        <p:spPr>
          <a:xfrm>
            <a:off x="644260" y="732990"/>
            <a:ext cx="10905066" cy="5338233"/>
          </a:xfrm>
          <a:prstGeom prst="rect">
            <a:avLst/>
          </a:prstGeom>
        </p:spPr>
      </p:pic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C4149DB1-01FA-D6FB-334F-A5F18E684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" y="143309"/>
            <a:ext cx="11501437" cy="65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49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1D0F-4E16-CA54-F7A0-7E49BD39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446" y="634181"/>
            <a:ext cx="3706762" cy="16081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88F341-CCAA-DD4D-3DBF-7147310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2" y="897117"/>
            <a:ext cx="8193024" cy="512064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19453-07AB-0FDE-B4B5-F7CDC573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9446" y="2045525"/>
            <a:ext cx="3706762" cy="3972232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Year,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ROUND(SUM(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ArrDelay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TotalArrivalDelay_Hours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ROUND(SUM(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DepDelay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)/60, 2) AS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TotalDepartureDelay_Hours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FROM jayashree_2003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WHERE Cancelled = 0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GROUP BY Year;</a:t>
            </a:r>
          </a:p>
        </p:txBody>
      </p:sp>
    </p:spTree>
    <p:extLst>
      <p:ext uri="{BB962C8B-B14F-4D97-AF65-F5344CB8AC3E}">
        <p14:creationId xmlns:p14="http://schemas.microsoft.com/office/powerpoint/2010/main" val="2976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449C-930C-CE48-1436-9FFD0466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EMR Cluster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5229F8-6B68-8AB4-E867-3B15A810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7" y="1884568"/>
            <a:ext cx="6394135" cy="4754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B0F71-DC07-C81F-0980-679549AF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065867"/>
            <a:ext cx="592125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6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table&#10;&#10;AI-generated content may be incorrect.">
            <a:extLst>
              <a:ext uri="{FF2B5EF4-FFF2-40B4-BE49-F238E27FC236}">
                <a16:creationId xmlns:a16="http://schemas.microsoft.com/office/drawing/2014/main" id="{746308CA-8C54-124D-5E13-84B47B4A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" y="1278865"/>
            <a:ext cx="120651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A89C4-2A5F-AD68-2C4D-1FABD31B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64" y="1484375"/>
            <a:ext cx="10131425" cy="484599"/>
          </a:xfrm>
        </p:spPr>
        <p:txBody>
          <a:bodyPr>
            <a:normAutofit fontScale="90000"/>
          </a:bodyPr>
          <a:lstStyle/>
          <a:p>
            <a:pPr marL="457200" marR="0" lvl="1">
              <a:lnSpc>
                <a:spcPct val="150000"/>
              </a:lnSpc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 RESULTS</a:t>
            </a:r>
            <a:b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etermine overall which type of delay (arrivals or departures) is the largest for airports</a:t>
            </a:r>
            <a:br>
              <a:rPr lang="en-US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A924F3F4-66BA-0452-0934-C1F8DB708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605279"/>
              </p:ext>
            </p:extLst>
          </p:nvPr>
        </p:nvGraphicFramePr>
        <p:xfrm>
          <a:off x="2292244" y="3160776"/>
          <a:ext cx="7604337" cy="2212848"/>
        </p:xfrm>
        <a:graphic>
          <a:graphicData uri="http://schemas.openxmlformats.org/drawingml/2006/table">
            <a:tbl>
              <a:tblPr/>
              <a:tblGrid>
                <a:gridCol w="4861560">
                  <a:extLst>
                    <a:ext uri="{9D8B030D-6E8A-4147-A177-3AD203B41FA5}">
                      <a16:colId xmlns:a16="http://schemas.microsoft.com/office/drawing/2014/main" val="4138167933"/>
                    </a:ext>
                  </a:extLst>
                </a:gridCol>
                <a:gridCol w="2742777">
                  <a:extLst>
                    <a:ext uri="{9D8B030D-6E8A-4147-A177-3AD203B41FA5}">
                      <a16:colId xmlns:a16="http://schemas.microsoft.com/office/drawing/2014/main" val="1594066908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Metric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Total Hours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86577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Arrival Delay Hours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382190.05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70620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Departure Delay Hours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558680.35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780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03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644F-4E15-F237-0DFD-AC2695AB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02"/>
            <a:ext cx="4099947" cy="103557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1AEF-A8A0-689A-F018-9F565D43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6481"/>
            <a:ext cx="4099947" cy="45152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Departure delays dominated with a total of 558,680.35 hours, compared to 382,190.05 hours for arrival delays.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that ground-side operations, airport congestion, and late aircraft turnarounds play a greater role in delay accumulation.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Managing departure efficiency could be a key strategy in reducing overall system delay.</a:t>
            </a:r>
          </a:p>
          <a:p>
            <a:endParaRPr lang="en-US" dirty="0"/>
          </a:p>
        </p:txBody>
      </p:sp>
      <p:pic>
        <p:nvPicPr>
          <p:cNvPr id="5" name="Picture 4" descr="A graph of a pink and grey line&#10;&#10;AI-generated content may be incorrect.">
            <a:extLst>
              <a:ext uri="{FF2B5EF4-FFF2-40B4-BE49-F238E27FC236}">
                <a16:creationId xmlns:a16="http://schemas.microsoft.com/office/drawing/2014/main" id="{DC4D5678-B7BA-26F9-EC4A-509603F2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00" y="57311"/>
            <a:ext cx="4247535" cy="329184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line graph with a blue line&#10;&#10;AI-generated content may be incorrect.">
            <a:extLst>
              <a:ext uri="{FF2B5EF4-FFF2-40B4-BE49-F238E27FC236}">
                <a16:creationId xmlns:a16="http://schemas.microsoft.com/office/drawing/2014/main" id="{F24C7915-F015-76C7-8A37-6776656F2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50" y="3379046"/>
            <a:ext cx="5325243" cy="347472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25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4F452058-D9B7-A594-DD57-0A11D44A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975"/>
          <a:stretch/>
        </p:blipFill>
        <p:spPr>
          <a:xfrm>
            <a:off x="1816608" y="800007"/>
            <a:ext cx="854442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2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Output image">
            <a:extLst>
              <a:ext uri="{FF2B5EF4-FFF2-40B4-BE49-F238E27FC236}">
                <a16:creationId xmlns:a16="http://schemas.microsoft.com/office/drawing/2014/main" id="{E111D99F-68AD-732D-18E9-3E8E4DBE89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888" y="152400"/>
            <a:ext cx="1150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6" name="Picture 8" descr="Output image">
            <a:extLst>
              <a:ext uri="{FF2B5EF4-FFF2-40B4-BE49-F238E27FC236}">
                <a16:creationId xmlns:a16="http://schemas.microsoft.com/office/drawing/2014/main" id="{61CD4B23-0C66-A45F-A927-556BDC1B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34850"/>
            <a:ext cx="11501437" cy="637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0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Rectangle 5135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8" name="Picture 5137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142" name="Rectangle 514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utput image">
            <a:extLst>
              <a:ext uri="{FF2B5EF4-FFF2-40B4-BE49-F238E27FC236}">
                <a16:creationId xmlns:a16="http://schemas.microsoft.com/office/drawing/2014/main" id="{72837BE5-D1B6-E119-019E-F24F374B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569" y="1175932"/>
            <a:ext cx="10586507" cy="449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36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F64B-BE09-8D07-A7FC-5A17BE04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4D36-09AC-BC21-B83B-2498468D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7247"/>
            <a:ext cx="10131425" cy="3114887"/>
          </a:xfrm>
        </p:spPr>
        <p:txBody>
          <a:bodyPr/>
          <a:lstStyle/>
          <a:p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Expo 2009: Airline on time data</a:t>
            </a:r>
          </a:p>
          <a:p>
            <a:r>
              <a:rPr lang="en-US" sz="2000" b="1" dirty="0"/>
              <a:t>Description: </a:t>
            </a:r>
            <a:r>
              <a:rPr lang="en-US" sz="2000" dirty="0"/>
              <a:t>Contains flight arrival and departure details for all commercial flights within the USA for the year </a:t>
            </a:r>
            <a:r>
              <a:rPr lang="en-US" sz="2000" b="1" dirty="0"/>
              <a:t>2003</a:t>
            </a:r>
            <a:r>
              <a:rPr lang="en-US" sz="2000" dirty="0"/>
              <a:t>.</a:t>
            </a:r>
          </a:p>
          <a:p>
            <a:r>
              <a:rPr lang="en-US" sz="2000" b="1" dirty="0"/>
              <a:t>Download Source: </a:t>
            </a:r>
            <a:r>
              <a:rPr lang="en-US" sz="2000" dirty="0">
                <a:hlinkClick r:id="rId2"/>
              </a:rPr>
              <a:t>2003</a:t>
            </a:r>
            <a:endParaRPr lang="en-US" sz="2000" dirty="0"/>
          </a:p>
          <a:p>
            <a:r>
              <a:rPr lang="en-US" sz="2000" b="1" i="0" u="none" strike="noStrike" dirty="0">
                <a:effectLst/>
              </a:rPr>
              <a:t>File: </a:t>
            </a:r>
            <a:r>
              <a:rPr lang="en-US" sz="2000" dirty="0"/>
              <a:t>2003.csv.bz2</a:t>
            </a:r>
            <a:r>
              <a:rPr lang="en-US" sz="2000" b="0" i="0" u="none" strike="noStrike" dirty="0">
                <a:effectLst/>
                <a:latin typeface="-webkit-standard"/>
              </a:rPr>
              <a:t> (Compressed CSV)</a:t>
            </a:r>
            <a:endParaRPr lang="en-US" sz="200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3700D-B63A-A75D-C4E6-5622326A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3" y="4937760"/>
            <a:ext cx="1033801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DC04-FB28-15C1-287B-520F831C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 Dataset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A132-5964-E299-26AB-AEA778AB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71379"/>
            <a:ext cx="10933175" cy="4478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 Transferred local files (2003.csv, </a:t>
            </a:r>
            <a:r>
              <a:rPr lang="en-US" sz="2000" b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sz="2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sz="2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EMR using SCP: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2003.csv hadoop@ec2-3-128-153-22.us-east-2.compute.amazonaws.com:/home/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hadoop@ec2-3-128-153-22.us-east-2.compute.amazonaws.com:/home/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hadoop@ec2-3-128-153-22.us-east-2.compute.amazonaws.com:/home/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0" indent="0">
              <a:buNone/>
            </a:pPr>
            <a:r>
              <a:rPr lang="en-US" sz="2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 Connected to EMR via SSH and verified files: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ssh 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~/Downloads/SDB673\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Setup.pem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hadoop@ec2-3-128-153-22.us-east-2.compute.amazonaws.com</a:t>
            </a:r>
          </a:p>
          <a:p>
            <a:r>
              <a:rPr lang="en-US" sz="20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4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829EC6D7-61AE-3673-75C5-9869B05F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6" y="353060"/>
            <a:ext cx="72517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212AA-FCF5-74A7-0D52-ADD6336A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5989" y="3314171"/>
            <a:ext cx="7158161" cy="3097825"/>
          </a:xfrm>
          <a:prstGeom prst="rect">
            <a:avLst/>
          </a:prstGeom>
        </p:spPr>
      </p:pic>
      <p:pic>
        <p:nvPicPr>
          <p:cNvPr id="7" name="Picture 6" descr="A close-up of a code&#10;&#10;AI-generated content may be incorrect.">
            <a:extLst>
              <a:ext uri="{FF2B5EF4-FFF2-40B4-BE49-F238E27FC236}">
                <a16:creationId xmlns:a16="http://schemas.microsoft.com/office/drawing/2014/main" id="{5F2A164D-7D20-0330-0526-FA210E9C0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069" y="1265682"/>
            <a:ext cx="3937000" cy="1181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D35733-FF29-DA6C-8F1E-11C3C78C8375}"/>
              </a:ext>
            </a:extLst>
          </p:cNvPr>
          <p:cNvSpPr txBox="1"/>
          <p:nvPr/>
        </p:nvSpPr>
        <p:spPr>
          <a:xfrm>
            <a:off x="312166" y="3863341"/>
            <a:ext cx="3734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 to EMR Cluster via SCP &amp; SSH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1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C94F-DD09-A011-B296-FD05387A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1919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6565-073F-4B9D-C13D-9FA80F37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64511"/>
            <a:ext cx="10943822" cy="44362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 Uploaded CSVs to HDFS: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[hadoop@ip-172-31-25-231 ~]$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 /user/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</a:p>
          <a:p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-put 2003.csv /user/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</a:p>
          <a:p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-put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/user/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</a:p>
          <a:p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-put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/user/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[hadoop@ip-172-31-25-231 ~]$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-ls /user/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 Created Hive tables for flights, airports, and carriers</a:t>
            </a:r>
            <a:r>
              <a:rPr lang="en-US" sz="24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jayashree_2003 (...)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airports (Code STRING, Description STRING)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carriers (Code STRING, Description STRING)</a:t>
            </a:r>
          </a:p>
        </p:txBody>
      </p:sp>
    </p:spTree>
    <p:extLst>
      <p:ext uri="{BB962C8B-B14F-4D97-AF65-F5344CB8AC3E}">
        <p14:creationId xmlns:p14="http://schemas.microsoft.com/office/powerpoint/2010/main" val="312562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CA331-B8C8-EE31-4F5F-22594D46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554" y="497041"/>
            <a:ext cx="6066063" cy="1371600"/>
          </a:xfrm>
          <a:prstGeom prst="rect">
            <a:avLst/>
          </a:prstGeom>
        </p:spPr>
      </p:pic>
      <p:pic>
        <p:nvPicPr>
          <p:cNvPr id="7" name="Picture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7DE553F-E2D2-4154-36F8-552DE8BC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75" y="1755218"/>
            <a:ext cx="3363037" cy="2011680"/>
          </a:xfrm>
          <a:prstGeom prst="rect">
            <a:avLst/>
          </a:prstGeom>
        </p:spPr>
      </p:pic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29327DB2-EB64-B403-944B-7058AA22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794" y="4096942"/>
            <a:ext cx="3444864" cy="2377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EDE42-684B-57FA-1150-8712A737DE4D}"/>
              </a:ext>
            </a:extLst>
          </p:cNvPr>
          <p:cNvSpPr txBox="1"/>
          <p:nvPr/>
        </p:nvSpPr>
        <p:spPr>
          <a:xfrm>
            <a:off x="6207617" y="154546"/>
            <a:ext cx="5473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 Upload and Hive Table Creation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98378B96-5C8A-4917-65F2-460CD1EE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26" y="2106210"/>
            <a:ext cx="6066062" cy="4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4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7493-5216-C0E1-EC43-BCFE6F57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Contd.,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87DD-E61F-CD51-4583-F43127A9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8227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 Loaded data into Hive tables: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DATA INPATH '/user/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/jayashree2003/2003.csv' INTO TABLE jayashree_2003;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DATA INPATH '/user/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airports.csv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INTO TABLE airports;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DATA INPATH '/user/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/jayashree2003/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carriers.csv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 INTO TABLE carriers;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3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638</TotalTime>
  <Words>1351</Words>
  <Application>Microsoft Macintosh PowerPoint</Application>
  <PresentationFormat>Widescreen</PresentationFormat>
  <Paragraphs>176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-webkit-standard</vt:lpstr>
      <vt:lpstr>Arial</vt:lpstr>
      <vt:lpstr>Calibri</vt:lpstr>
      <vt:lpstr>Calibri Light</vt:lpstr>
      <vt:lpstr>Times New Roman</vt:lpstr>
      <vt:lpstr>Celestial</vt:lpstr>
      <vt:lpstr>Big Data Project Phase1</vt:lpstr>
      <vt:lpstr>Flight Delay Analysis</vt:lpstr>
      <vt:lpstr>EMR Cluster</vt:lpstr>
      <vt:lpstr>Dataset</vt:lpstr>
      <vt:lpstr>2003 Dataset Upload</vt:lpstr>
      <vt:lpstr>PowerPoint Presentation</vt:lpstr>
      <vt:lpstr>Contd.,</vt:lpstr>
      <vt:lpstr>PowerPoint Presentation</vt:lpstr>
      <vt:lpstr>Contd.,</vt:lpstr>
      <vt:lpstr>PowerPoint Presentation</vt:lpstr>
      <vt:lpstr>PowerPoint Presentation</vt:lpstr>
      <vt:lpstr>Case 1  Top 3 Origin Airports with Highest Delay (2003)</vt:lpstr>
      <vt:lpstr>PowerPoint Presentation</vt:lpstr>
      <vt:lpstr>Case 1 Results</vt:lpstr>
      <vt:lpstr>Contd.,</vt:lpstr>
      <vt:lpstr>PowerPoint Presentation</vt:lpstr>
      <vt:lpstr>PowerPoint Presentation</vt:lpstr>
      <vt:lpstr>Top 3 Destination Airports with Highest  Delay (2003)</vt:lpstr>
      <vt:lpstr>PowerPoint Presentation</vt:lpstr>
      <vt:lpstr>Case 1 Results</vt:lpstr>
      <vt:lpstr>CONTD.,</vt:lpstr>
      <vt:lpstr>PowerPoint Presentation</vt:lpstr>
      <vt:lpstr>PowerPoint Presentation</vt:lpstr>
      <vt:lpstr>CASE 2 three carriers with the highest delay time (in hours) in 2003 </vt:lpstr>
      <vt:lpstr>PowerPoint Presentation</vt:lpstr>
      <vt:lpstr>PowerPoint Presentation</vt:lpstr>
      <vt:lpstr>TOP 3 CARRIERS BY TOTAL DELAY (IN HOURS) </vt:lpstr>
      <vt:lpstr>PowerPoint Presentation</vt:lpstr>
      <vt:lpstr>CASE 3</vt:lpstr>
      <vt:lpstr>PowerPoint Presentation</vt:lpstr>
      <vt:lpstr>CASE 3 RESULTS Determine overall which type of delay (arrivals or departures) is the largest for airports    </vt:lpstr>
      <vt:lpstr>CONTD.,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Johnson, Jayashree</dc:creator>
  <cp:lastModifiedBy>Johnson, Jayashree</cp:lastModifiedBy>
  <cp:revision>6</cp:revision>
  <dcterms:created xsi:type="dcterms:W3CDTF">2025-04-23T22:49:04Z</dcterms:created>
  <dcterms:modified xsi:type="dcterms:W3CDTF">2025-04-24T16:51:19Z</dcterms:modified>
</cp:coreProperties>
</file>